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2"/>
  </p:notesMasterIdLst>
  <p:handoutMasterIdLst>
    <p:handoutMasterId r:id="rId13"/>
  </p:handoutMasterIdLst>
  <p:sldIdLst>
    <p:sldId id="265" r:id="rId2"/>
    <p:sldId id="325" r:id="rId3"/>
    <p:sldId id="327" r:id="rId4"/>
    <p:sldId id="329" r:id="rId5"/>
    <p:sldId id="328" r:id="rId6"/>
    <p:sldId id="332" r:id="rId7"/>
    <p:sldId id="330" r:id="rId8"/>
    <p:sldId id="333" r:id="rId9"/>
    <p:sldId id="331" r:id="rId10"/>
    <p:sldId id="326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>
        <p:scale>
          <a:sx n="125" d="100"/>
          <a:sy n="125" d="100"/>
        </p:scale>
        <p:origin x="1224" y="3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67990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Разработка бота для автоматизации процесса собирательства в онлайн-игре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6493BC-CE7E-4470-B731-0BF0BABC76DE}"/>
              </a:ext>
            </a:extLst>
          </p:cNvPr>
          <p:cNvSpPr txBox="1"/>
          <p:nvPr/>
        </p:nvSpPr>
        <p:spPr>
          <a:xfrm>
            <a:off x="4885744" y="4281948"/>
            <a:ext cx="39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Выполнил: ст. гр. Р4123 </a:t>
            </a:r>
            <a:r>
              <a:rPr lang="ru-RU" dirty="0" err="1">
                <a:solidFill>
                  <a:schemeClr val="bg1"/>
                </a:solidFill>
              </a:rPr>
              <a:t>Шушаков</a:t>
            </a:r>
            <a:r>
              <a:rPr lang="ru-RU" dirty="0">
                <a:solidFill>
                  <a:schemeClr val="bg1"/>
                </a:solidFill>
              </a:rPr>
              <a:t> М.С.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0090" y="2382302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Спасибо за внимание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AB868-B094-4DFA-9800-C76DE06E8CA5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72569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</a:t>
            </a:r>
            <a:r>
              <a:rPr lang="ru-RU" dirty="0" err="1"/>
              <a:t>датасета</a:t>
            </a:r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22522E-CF49-4F69-9D33-AA7BBE6D5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49" y="135598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2882D1-E9A2-415A-A69E-8F95FB4A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245" y="2205827"/>
            <a:ext cx="657317" cy="5620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79E392-B1B7-4A89-BAA7-F4EA1C0F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925" y="2345979"/>
            <a:ext cx="1464695" cy="13219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E910F2-D398-4CF6-8484-86DAD900D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800" y="1342637"/>
            <a:ext cx="1114581" cy="9621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8A9EF04-31EA-4651-9CD1-2714AC981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325" y="2858189"/>
            <a:ext cx="781159" cy="8097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E1A27B-C29B-43DC-8773-867439649CC2}"/>
              </a:ext>
            </a:extLst>
          </p:cNvPr>
          <p:cNvSpPr txBox="1"/>
          <p:nvPr/>
        </p:nvSpPr>
        <p:spPr>
          <a:xfrm>
            <a:off x="3884900" y="3835284"/>
            <a:ext cx="194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ресурсов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6A0A92B-808A-4CAA-A33B-A21FBCB86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968" y="2061178"/>
            <a:ext cx="1826393" cy="1333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7F17C0-A123-44C4-B1A5-D793582FBA73}"/>
              </a:ext>
            </a:extLst>
          </p:cNvPr>
          <p:cNvSpPr txBox="1"/>
          <p:nvPr/>
        </p:nvSpPr>
        <p:spPr>
          <a:xfrm>
            <a:off x="6386167" y="3500013"/>
            <a:ext cx="224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Карта, на которой 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будут размечаться ресурсы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58E979C-C142-41E8-8213-20701F9C5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63216"/>
              </p:ext>
            </p:extLst>
          </p:nvPr>
        </p:nvGraphicFramePr>
        <p:xfrm>
          <a:off x="430902" y="1130326"/>
          <a:ext cx="3220682" cy="3455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2659">
                  <a:extLst>
                    <a:ext uri="{9D8B030D-6E8A-4147-A177-3AD203B41FA5}">
                      <a16:colId xmlns:a16="http://schemas.microsoft.com/office/drawing/2014/main" val="1033244847"/>
                    </a:ext>
                  </a:extLst>
                </a:gridCol>
                <a:gridCol w="2688023">
                  <a:extLst>
                    <a:ext uri="{9D8B030D-6E8A-4147-A177-3AD203B41FA5}">
                      <a16:colId xmlns:a16="http://schemas.microsoft.com/office/drawing/2014/main" val="3372770927"/>
                    </a:ext>
                  </a:extLst>
                </a:gridCol>
              </a:tblGrid>
              <a:tr h="1081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features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desc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extLst>
                  <a:ext uri="{0D108BD9-81ED-4DB2-BD59-A6C34878D82A}">
                    <a16:rowId xmlns:a16="http://schemas.microsoft.com/office/drawing/2014/main" val="3973871661"/>
                  </a:ext>
                </a:extLst>
              </a:tr>
              <a:tr h="10056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coord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Координаты местонахождения найденного ресурса на карте в формате (</a:t>
                      </a:r>
                      <a:r>
                        <a:rPr lang="en-US" sz="1050" dirty="0">
                          <a:effectLst/>
                        </a:rPr>
                        <a:t>map</a:t>
                      </a:r>
                      <a:r>
                        <a:rPr lang="ru-RU" sz="1050" dirty="0">
                          <a:effectLst/>
                        </a:rPr>
                        <a:t>, </a:t>
                      </a:r>
                      <a:r>
                        <a:rPr lang="en-US" sz="1050" dirty="0">
                          <a:effectLst/>
                        </a:rPr>
                        <a:t>x</a:t>
                      </a:r>
                      <a:r>
                        <a:rPr lang="ru-RU" sz="1050" dirty="0">
                          <a:effectLst/>
                        </a:rPr>
                        <a:t>, </a:t>
                      </a:r>
                      <a:r>
                        <a:rPr lang="en-US" sz="1050" dirty="0">
                          <a:effectLst/>
                        </a:rPr>
                        <a:t>y</a:t>
                      </a:r>
                      <a:r>
                        <a:rPr lang="ru-RU" sz="1050" dirty="0">
                          <a:effectLst/>
                        </a:rPr>
                        <a:t>).</a:t>
                      </a:r>
                      <a:endParaRPr lang="ru-RU" sz="9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m</a:t>
                      </a:r>
                      <a:r>
                        <a:rPr lang="en-US" sz="1050" dirty="0">
                          <a:effectLst/>
                        </a:rPr>
                        <a:t>ap</a:t>
                      </a:r>
                      <a:r>
                        <a:rPr lang="ru-RU" sz="1050" dirty="0">
                          <a:effectLst/>
                        </a:rPr>
                        <a:t> – порядковый номер карты, на которой был найден ресурс; </a:t>
                      </a:r>
                      <a:endParaRPr lang="ru-RU" sz="9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x</a:t>
                      </a:r>
                      <a:r>
                        <a:rPr lang="ru-RU" sz="1050" dirty="0">
                          <a:effectLst/>
                        </a:rPr>
                        <a:t>,</a:t>
                      </a:r>
                      <a:r>
                        <a:rPr lang="en-US" sz="1050" dirty="0">
                          <a:effectLst/>
                        </a:rPr>
                        <a:t>y</a:t>
                      </a:r>
                      <a:r>
                        <a:rPr lang="ru-RU" sz="1050" dirty="0">
                          <a:effectLst/>
                        </a:rPr>
                        <a:t> – координаты, описывающие нахождение ресурса на карте по горизонтали и вертикали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extLst>
                  <a:ext uri="{0D108BD9-81ED-4DB2-BD59-A6C34878D82A}">
                    <a16:rowId xmlns:a16="http://schemas.microsoft.com/office/drawing/2014/main" val="998664809"/>
                  </a:ext>
                </a:extLst>
              </a:tr>
              <a:tr h="335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img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Матрица фиксированного размера, соответствующего размеру изображения ресурса (70х70)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extLst>
                  <a:ext uri="{0D108BD9-81ED-4DB2-BD59-A6C34878D82A}">
                    <a16:rowId xmlns:a16="http://schemas.microsoft.com/office/drawing/2014/main" val="375382348"/>
                  </a:ext>
                </a:extLst>
              </a:tr>
              <a:tr h="335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audio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Матрица признаков </a:t>
                      </a:r>
                      <a:r>
                        <a:rPr lang="en-US" sz="1050">
                          <a:effectLst/>
                        </a:rPr>
                        <a:t>MFCC</a:t>
                      </a:r>
                      <a:r>
                        <a:rPr lang="ru-RU" sz="1050">
                          <a:effectLst/>
                        </a:rPr>
                        <a:t>, полученная из аудио записи процесса собирательства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extLst>
                  <a:ext uri="{0D108BD9-81ED-4DB2-BD59-A6C34878D82A}">
                    <a16:rowId xmlns:a16="http://schemas.microsoft.com/office/drawing/2014/main" val="828424326"/>
                  </a:ext>
                </a:extLst>
              </a:tr>
              <a:tr h="5506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label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Название ресурса в формате (</a:t>
                      </a:r>
                      <a:r>
                        <a:rPr lang="en-US" sz="1050" dirty="0">
                          <a:effectLst/>
                        </a:rPr>
                        <a:t>name</a:t>
                      </a:r>
                      <a:r>
                        <a:rPr lang="ru-RU" sz="1050" dirty="0">
                          <a:effectLst/>
                        </a:rPr>
                        <a:t>_</a:t>
                      </a:r>
                      <a:r>
                        <a:rPr lang="en-US" sz="1050" dirty="0">
                          <a:effectLst/>
                        </a:rPr>
                        <a:t>tier</a:t>
                      </a:r>
                      <a:r>
                        <a:rPr lang="ru-RU" sz="1050" dirty="0">
                          <a:effectLst/>
                        </a:rPr>
                        <a:t>)</a:t>
                      </a:r>
                      <a:endParaRPr lang="ru-RU" sz="9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name</a:t>
                      </a:r>
                      <a:r>
                        <a:rPr lang="ru-RU" sz="1050" dirty="0">
                          <a:effectLst/>
                        </a:rPr>
                        <a:t> – название ресурса</a:t>
                      </a:r>
                      <a:endParaRPr lang="ru-RU" sz="9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 err="1">
                          <a:effectLst/>
                        </a:rPr>
                        <a:t>tier</a:t>
                      </a:r>
                      <a:r>
                        <a:rPr lang="ru-RU" sz="1050" dirty="0">
                          <a:effectLst/>
                        </a:rPr>
                        <a:t> – ранг ресурса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extLst>
                  <a:ext uri="{0D108BD9-81ED-4DB2-BD59-A6C34878D82A}">
                    <a16:rowId xmlns:a16="http://schemas.microsoft.com/office/drawing/2014/main" val="2791124690"/>
                  </a:ext>
                </a:extLst>
              </a:tr>
              <a:tr h="5631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a:t>info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Цены 1 ед. ресурса на внутриигровом рынке, а также другие данные полученные через </a:t>
                      </a:r>
                      <a:r>
                        <a:rPr lang="en-US" sz="1050" dirty="0">
                          <a:effectLst/>
                        </a:rPr>
                        <a:t>API </a:t>
                      </a:r>
                      <a:r>
                        <a:rPr lang="ru-RU" sz="1050" dirty="0">
                          <a:effectLst/>
                        </a:rPr>
                        <a:t>платформы </a:t>
                      </a:r>
                      <a:r>
                        <a:rPr lang="en-US" sz="1050" dirty="0">
                          <a:effectLst/>
                        </a:rPr>
                        <a:t>Albion Online Data Project</a:t>
                      </a:r>
                      <a:r>
                        <a:rPr lang="ru-RU" sz="1050" dirty="0">
                          <a:effectLst/>
                        </a:rPr>
                        <a:t>, а также официальной википедии </a:t>
                      </a:r>
                      <a:r>
                        <a:rPr lang="en-US" sz="1050" dirty="0">
                          <a:effectLst/>
                        </a:rPr>
                        <a:t>Albion Online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4171" marR="34171" marT="0" marB="0"/>
                </a:tc>
                <a:extLst>
                  <a:ext uri="{0D108BD9-81ED-4DB2-BD59-A6C34878D82A}">
                    <a16:rowId xmlns:a16="http://schemas.microsoft.com/office/drawing/2014/main" val="272983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80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Аннотационная схема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95C9F41-7C57-43FE-81F1-D59BBDAF0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877776"/>
              </p:ext>
            </p:extLst>
          </p:nvPr>
        </p:nvGraphicFramePr>
        <p:xfrm>
          <a:off x="457200" y="1143080"/>
          <a:ext cx="8283677" cy="32451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189">
                  <a:extLst>
                    <a:ext uri="{9D8B030D-6E8A-4147-A177-3AD203B41FA5}">
                      <a16:colId xmlns:a16="http://schemas.microsoft.com/office/drawing/2014/main" val="3397243088"/>
                    </a:ext>
                  </a:extLst>
                </a:gridCol>
                <a:gridCol w="2431296">
                  <a:extLst>
                    <a:ext uri="{9D8B030D-6E8A-4147-A177-3AD203B41FA5}">
                      <a16:colId xmlns:a16="http://schemas.microsoft.com/office/drawing/2014/main" val="4145088064"/>
                    </a:ext>
                  </a:extLst>
                </a:gridCol>
                <a:gridCol w="1917290">
                  <a:extLst>
                    <a:ext uri="{9D8B030D-6E8A-4147-A177-3AD203B41FA5}">
                      <a16:colId xmlns:a16="http://schemas.microsoft.com/office/drawing/2014/main" val="1066503283"/>
                    </a:ext>
                  </a:extLst>
                </a:gridCol>
                <a:gridCol w="2408902">
                  <a:extLst>
                    <a:ext uri="{9D8B030D-6E8A-4147-A177-3AD203B41FA5}">
                      <a16:colId xmlns:a16="http://schemas.microsoft.com/office/drawing/2014/main" val="2879538954"/>
                    </a:ext>
                  </a:extLst>
                </a:gridCol>
              </a:tblGrid>
              <a:tr h="659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Детали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Текст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Аудио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 err="1">
                          <a:effectLst/>
                        </a:rPr>
                        <a:t>Визуал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1697347765"/>
                  </a:ext>
                </a:extLst>
              </a:tr>
              <a:tr h="13437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Уровень 1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45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Тип разметки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 err="1">
                          <a:effectLst/>
                        </a:rPr>
                        <a:t>Токенизация</a:t>
                      </a:r>
                      <a:endParaRPr lang="ru-RU" sz="105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 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Удаление шума на фоне (</a:t>
                      </a:r>
                      <a:r>
                        <a:rPr lang="en-US" sz="1050">
                          <a:effectLst/>
                        </a:rPr>
                        <a:t>ambient</a:t>
                      </a:r>
                      <a:r>
                        <a:rPr lang="ru-RU" sz="1050">
                          <a:effectLst/>
                        </a:rPr>
                        <a:t>)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Выделение ресурсов на скриншоте через </a:t>
                      </a:r>
                      <a:r>
                        <a:rPr lang="en-US" sz="1050">
                          <a:effectLst/>
                        </a:rPr>
                        <a:t>bounding box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428919882"/>
                  </a:ext>
                </a:extLst>
              </a:tr>
              <a:tr h="134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Формат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CSV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MP3/WAV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PNG+JSON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3390069170"/>
                  </a:ext>
                </a:extLst>
              </a:tr>
              <a:tr h="134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Визуализация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MS Excel, VSC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VSC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Label Studio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3834925452"/>
                  </a:ext>
                </a:extLst>
              </a:tr>
              <a:tr h="134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ID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res_id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sent_id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res_id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wav_id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res_id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img_id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bbox_id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1149733766"/>
                  </a:ext>
                </a:extLst>
              </a:tr>
              <a:tr h="13437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Уровень 2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73072"/>
                  </a:ext>
                </a:extLst>
              </a:tr>
              <a:tr h="3475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Тип разметки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 err="1">
                          <a:effectLst/>
                        </a:rPr>
                        <a:t>Лемматизация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Получение мелспектрограмм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Приведение изображения в </a:t>
                      </a:r>
                      <a:r>
                        <a:rPr lang="en-US" sz="1050">
                          <a:effectLst/>
                        </a:rPr>
                        <a:t>bounding box </a:t>
                      </a:r>
                      <a:r>
                        <a:rPr lang="ru-RU" sz="1050">
                          <a:effectLst/>
                        </a:rPr>
                        <a:t>к фиксированному размеру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256292967"/>
                  </a:ext>
                </a:extLst>
              </a:tr>
              <a:tr h="134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Формат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CSV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CSV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PNG/CSV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1095769843"/>
                  </a:ext>
                </a:extLst>
              </a:tr>
              <a:tr h="134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Визуализация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MS Excel, VSC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VSC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VSC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237646929"/>
                  </a:ext>
                </a:extLst>
              </a:tr>
              <a:tr h="134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ID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res_id sent_id 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res_id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wav_id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mfcc_id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res_id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img_id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bbox_id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1377575125"/>
                  </a:ext>
                </a:extLst>
              </a:tr>
              <a:tr h="13437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Уровень 3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503327"/>
                  </a:ext>
                </a:extLst>
              </a:tr>
              <a:tr h="2863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Тип разметки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 err="1">
                          <a:effectLst/>
                        </a:rPr>
                        <a:t>Частеречная</a:t>
                      </a:r>
                      <a:r>
                        <a:rPr lang="ru-RU" sz="1050" dirty="0">
                          <a:effectLst/>
                        </a:rPr>
                        <a:t> разметка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Вычисление </a:t>
                      </a:r>
                      <a:r>
                        <a:rPr lang="ru-RU" sz="1050" dirty="0" err="1">
                          <a:effectLst/>
                        </a:rPr>
                        <a:t>мелкепстральных</a:t>
                      </a:r>
                      <a:r>
                        <a:rPr lang="ru-RU" sz="1050" dirty="0">
                          <a:effectLst/>
                        </a:rPr>
                        <a:t> коэффициентов </a:t>
                      </a:r>
                      <a:r>
                        <a:rPr lang="en-US" sz="1050" dirty="0">
                          <a:effectLst/>
                        </a:rPr>
                        <a:t>(MFCC)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 dirty="0">
                          <a:effectLst/>
                        </a:rPr>
                        <a:t>Удаление шума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2402930299"/>
                  </a:ext>
                </a:extLst>
              </a:tr>
              <a:tr h="134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Формат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CSV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CSV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PNG/CSV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4087051710"/>
                  </a:ext>
                </a:extLst>
              </a:tr>
              <a:tr h="134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50">
                          <a:effectLst/>
                        </a:rPr>
                        <a:t>Визуализация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MS Excel, VSC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VSC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</a:rPr>
                        <a:t>VSC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3138322289"/>
                  </a:ext>
                </a:extLst>
              </a:tr>
              <a:tr h="1343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ID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>
                          <a:effectLst/>
                        </a:rPr>
                        <a:t>res_id sent_id 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res_id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wav_id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mfcc_id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effectLst/>
                        </a:rPr>
                        <a:t>res_id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img_id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bbox_id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35667" marR="35667" marT="0" marB="0"/>
                </a:tc>
                <a:extLst>
                  <a:ext uri="{0D108BD9-81ED-4DB2-BD59-A6C34878D82A}">
                    <a16:rowId xmlns:a16="http://schemas.microsoft.com/office/drawing/2014/main" val="145292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54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Текстовые данные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8D7B33-AB35-4EF3-8E54-FB50273E8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934" y="2442485"/>
            <a:ext cx="5734048" cy="22944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577F37-B28F-4613-907D-13A6E693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4" y="2944634"/>
            <a:ext cx="2628900" cy="1290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9D6AB-B677-4492-A104-5008BC308DD1}"/>
              </a:ext>
            </a:extLst>
          </p:cNvPr>
          <p:cNvSpPr txBox="1"/>
          <p:nvPr/>
        </p:nvSpPr>
        <p:spPr>
          <a:xfrm>
            <a:off x="647700" y="1272933"/>
            <a:ext cx="7429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	Для аннотации текстовых данных было выделено 3 уровня: </a:t>
            </a:r>
            <a:r>
              <a:rPr lang="ru-RU" sz="1400" dirty="0" err="1">
                <a:latin typeface="Golos Text DemiBold" panose="020B0703020202020204"/>
                <a:cs typeface="Times New Roman" panose="02020603050405020304" pitchFamily="18" charset="0"/>
              </a:rPr>
              <a:t>токенизация</a:t>
            </a:r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Golos Text DemiBold" panose="020B0703020202020204"/>
                <a:cs typeface="Times New Roman" panose="02020603050405020304" pitchFamily="18" charset="0"/>
              </a:rPr>
              <a:t>лемматизация</a:t>
            </a:r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 и </a:t>
            </a:r>
            <a:r>
              <a:rPr lang="ru-RU" sz="1400" dirty="0" err="1">
                <a:latin typeface="Golos Text DemiBold" panose="020B0703020202020204"/>
                <a:cs typeface="Times New Roman" panose="02020603050405020304" pitchFamily="18" charset="0"/>
              </a:rPr>
              <a:t>частеречная</a:t>
            </a:r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 разметка. Исходные данные были получены из описаний ресурсов, а также комментариев игроков с подсказками по поиску ресурсов. Полученные текстовые данные можно использовать для получения карты, которая лучше всего подходит для добычи определенного ресурса</a:t>
            </a:r>
          </a:p>
        </p:txBody>
      </p:sp>
    </p:spTree>
    <p:extLst>
      <p:ext uri="{BB962C8B-B14F-4D97-AF65-F5344CB8AC3E}">
        <p14:creationId xmlns:p14="http://schemas.microsoft.com/office/powerpoint/2010/main" val="198571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Разметка аудио модальности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E8F66-7CDB-4EC0-962D-ABD1DC528A63}"/>
              </a:ext>
            </a:extLst>
          </p:cNvPr>
          <p:cNvSpPr txBox="1"/>
          <p:nvPr/>
        </p:nvSpPr>
        <p:spPr>
          <a:xfrm>
            <a:off x="647700" y="1272933"/>
            <a:ext cx="7429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	Для аннотации аудио данных было также выделено 3 уровня: удаление шумов (</a:t>
            </a:r>
            <a:r>
              <a:rPr lang="ru-RU" sz="1400" dirty="0" err="1">
                <a:latin typeface="Golos Text DemiBold" panose="020B0703020202020204"/>
                <a:cs typeface="Times New Roman" panose="02020603050405020304" pitchFamily="18" charset="0"/>
              </a:rPr>
              <a:t>амбиент</a:t>
            </a:r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 звуки игры при добывании ресурса), построение </a:t>
            </a:r>
            <a:r>
              <a:rPr lang="ru-RU" sz="1400" dirty="0" err="1">
                <a:latin typeface="Golos Text DemiBold" panose="020B0703020202020204"/>
                <a:cs typeface="Times New Roman" panose="02020603050405020304" pitchFamily="18" charset="0"/>
              </a:rPr>
              <a:t>мелспектрограммы</a:t>
            </a:r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 и получение </a:t>
            </a:r>
            <a:r>
              <a:rPr lang="ru-RU" sz="1400" dirty="0" err="1">
                <a:latin typeface="Golos Text DemiBold" panose="020B0703020202020204"/>
                <a:cs typeface="Times New Roman" panose="02020603050405020304" pitchFamily="18" charset="0"/>
              </a:rPr>
              <a:t>мелспектральных</a:t>
            </a:r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 коэффициентов. Исходные данные были получены из записей звуков добычи разных ресурсов. Полученные данные можно использовать для обучения бота реагировать на звуки добычи других игроков для изменения маршрута собирательства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C8E885-FF8E-4F82-9E1E-F9460CF2F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115" y="2571750"/>
            <a:ext cx="4345859" cy="16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8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Разметка аудио модальности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D243E-0698-4D6B-95CC-868DCF90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85" y="1111654"/>
            <a:ext cx="2314059" cy="16750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D32084-1B21-428A-B25A-D1D770B9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85" y="2786668"/>
            <a:ext cx="2314060" cy="16908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84F953E-C268-4276-8E05-44092DF04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271" y="1469101"/>
            <a:ext cx="4907668" cy="27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Визуальная модальность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BBC3B-39D9-4D2A-B16E-81086025CECC}"/>
              </a:ext>
            </a:extLst>
          </p:cNvPr>
          <p:cNvSpPr txBox="1"/>
          <p:nvPr/>
        </p:nvSpPr>
        <p:spPr>
          <a:xfrm>
            <a:off x="647700" y="1272933"/>
            <a:ext cx="74295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	Для аннотации визуальных данных было также выделено 3 уровня: разметка ограничительных коробок (</a:t>
            </a:r>
            <a:r>
              <a:rPr lang="en-US" sz="1400" dirty="0">
                <a:latin typeface="Golos Text DemiBold" panose="020B0703020202020204"/>
                <a:cs typeface="Times New Roman" panose="02020603050405020304" pitchFamily="18" charset="0"/>
              </a:rPr>
              <a:t>bounding box)</a:t>
            </a:r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 с ресурсами на скриншотах из игры</a:t>
            </a:r>
            <a:r>
              <a:rPr lang="en-US" sz="1400" dirty="0">
                <a:latin typeface="Golos Text DemiBold" panose="020B0703020202020204"/>
                <a:cs typeface="Times New Roman" panose="02020603050405020304" pitchFamily="18" charset="0"/>
              </a:rPr>
              <a:t>,</a:t>
            </a:r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 изменение размеров изображений, находящихся в коробках и удаление шумов полученного изображения для дальнейшего обучения бота. Исходные данные были получены путем фотографирования экрана игры при различных условиях (разное игровое время: день, ночь; разные погодные условия: дождь, снег). Полученные данные можно использовать для обучения бота распознаванию ресурсов при проходе маршрута собирательства.</a:t>
            </a:r>
          </a:p>
        </p:txBody>
      </p:sp>
    </p:spTree>
    <p:extLst>
      <p:ext uri="{BB962C8B-B14F-4D97-AF65-F5344CB8AC3E}">
        <p14:creationId xmlns:p14="http://schemas.microsoft.com/office/powerpoint/2010/main" val="82072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Визуальная модальность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96E683-4377-40CA-B0A2-84B984F0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" r="22043"/>
          <a:stretch/>
        </p:blipFill>
        <p:spPr>
          <a:xfrm>
            <a:off x="457200" y="1034657"/>
            <a:ext cx="3352800" cy="18232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789A66-A76B-4F3B-B2D0-366BEE492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391" y="1091807"/>
            <a:ext cx="4905374" cy="22026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EA6FE1-F78E-44D5-836C-D505A2F17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" y="2808970"/>
            <a:ext cx="1572724" cy="200045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97052C1-9E8A-45C3-942D-BC91B0B74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147" y="3447839"/>
            <a:ext cx="924666" cy="1098878"/>
          </a:xfrm>
          <a:prstGeom prst="rect">
            <a:avLst/>
          </a:prstGeom>
        </p:spPr>
      </p:pic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269D70BE-42FE-4D27-B3AF-B4D8C5BD0A8C}"/>
              </a:ext>
            </a:extLst>
          </p:cNvPr>
          <p:cNvSpPr/>
          <p:nvPr/>
        </p:nvSpPr>
        <p:spPr>
          <a:xfrm>
            <a:off x="4192694" y="3823546"/>
            <a:ext cx="650240" cy="277707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4F9A56A-2CA2-45C5-978E-9F346072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188" y="3448639"/>
            <a:ext cx="924665" cy="109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50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Граф знаний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C16957-D994-4C15-A882-E9663B247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220" y="1015369"/>
            <a:ext cx="4179448" cy="3762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0024A3-CD0E-4E1F-892A-942DBC8809B4}"/>
              </a:ext>
            </a:extLst>
          </p:cNvPr>
          <p:cNvSpPr txBox="1"/>
          <p:nvPr/>
        </p:nvSpPr>
        <p:spPr>
          <a:xfrm>
            <a:off x="647700" y="1272933"/>
            <a:ext cx="3703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	Для построения графа знаний использовалась библиотека </a:t>
            </a:r>
            <a:r>
              <a:rPr lang="en-US" sz="1400" dirty="0" err="1">
                <a:latin typeface="Golos Text DemiBold" panose="020B0703020202020204"/>
                <a:cs typeface="Times New Roman" panose="02020603050405020304" pitchFamily="18" charset="0"/>
              </a:rPr>
              <a:t>RDFLib</a:t>
            </a:r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. Граф состоит из уровней разметки с тремя примерами данных для каждого уровня.</a:t>
            </a:r>
            <a:endParaRPr lang="en-US" sz="1400" dirty="0">
              <a:latin typeface="Golos Text DemiBold" panose="020B0703020202020204"/>
              <a:cs typeface="Times New Roman" panose="02020603050405020304" pitchFamily="18" charset="0"/>
            </a:endParaRPr>
          </a:p>
          <a:p>
            <a:endParaRPr lang="en-US" sz="1400" dirty="0">
              <a:latin typeface="Golos Text DemiBold" panose="020B0703020202020204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Golos Text DemiBold" panose="020B0703020202020204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Также были проведены два запроса для получения названий подклассов </a:t>
            </a:r>
            <a:r>
              <a:rPr lang="en-US" sz="1400" dirty="0">
                <a:latin typeface="Golos Text DemiBold" panose="020B0703020202020204"/>
                <a:cs typeface="Times New Roman" panose="02020603050405020304" pitchFamily="18" charset="0"/>
              </a:rPr>
              <a:t>Resource</a:t>
            </a:r>
            <a:r>
              <a:rPr lang="ru-RU" sz="1400" dirty="0">
                <a:latin typeface="Golos Text DemiBold" panose="020B0703020202020204"/>
                <a:cs typeface="Times New Roman" panose="02020603050405020304" pitchFamily="18" charset="0"/>
              </a:rPr>
              <a:t> и </a:t>
            </a:r>
            <a:r>
              <a:rPr lang="en-US" sz="1400" dirty="0">
                <a:latin typeface="Golos Text DemiBold" panose="020B0703020202020204"/>
                <a:cs typeface="Times New Roman" panose="02020603050405020304" pitchFamily="18" charset="0"/>
              </a:rPr>
              <a:t>Text.</a:t>
            </a:r>
            <a:endParaRPr lang="ru-RU" sz="1400" dirty="0">
              <a:latin typeface="Golos Text DemiBold" panose="020B0703020202020204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36C11C3-1A9B-4E8B-BDCF-0DB67D17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11" y="3978261"/>
            <a:ext cx="781159" cy="48584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2DE2EEA-3CE8-4214-95D7-1EFA4A1F5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80" y="3329323"/>
            <a:ext cx="1840339" cy="50845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9C5508D-F03D-4A4A-ADAF-176A3732E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60" y="3949201"/>
            <a:ext cx="1857665" cy="52728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32C6FCB-1BAA-438F-83C3-A0CB000B5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497" y="3311045"/>
            <a:ext cx="2054588" cy="5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85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15101</TotalTime>
  <Words>565</Words>
  <Application>Microsoft Office PowerPoint</Application>
  <PresentationFormat>Экран (16:9)</PresentationFormat>
  <Paragraphs>93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ALS Gorizont Bold Expanded</vt:lpstr>
      <vt:lpstr>Golos Text</vt:lpstr>
      <vt:lpstr>Golos Text DemiBold</vt:lpstr>
      <vt:lpstr>Arial</vt:lpstr>
      <vt:lpstr>Calibri</vt:lpstr>
      <vt:lpstr>Times New Roman</vt:lpstr>
      <vt:lpstr>Тема1</vt:lpstr>
      <vt:lpstr>Разработка бота для автоматизации процесса собирательства в онлайн-игре</vt:lpstr>
      <vt:lpstr>Описание датасета</vt:lpstr>
      <vt:lpstr>Аннотационная схема</vt:lpstr>
      <vt:lpstr>Текстовые данные</vt:lpstr>
      <vt:lpstr>Разметка аудио модальности</vt:lpstr>
      <vt:lpstr>Разметка аудио модальности</vt:lpstr>
      <vt:lpstr>Визуальная модальность</vt:lpstr>
      <vt:lpstr>Визуальная модальность</vt:lpstr>
      <vt:lpstr>Граф знаний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oky okych</cp:lastModifiedBy>
  <cp:revision>138</cp:revision>
  <dcterms:created xsi:type="dcterms:W3CDTF">2014-06-27T12:30:22Z</dcterms:created>
  <dcterms:modified xsi:type="dcterms:W3CDTF">2024-06-25T12:02:50Z</dcterms:modified>
</cp:coreProperties>
</file>